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7" r:id="rId2"/>
    <p:sldId id="277" r:id="rId3"/>
    <p:sldId id="280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9" d="100"/>
          <a:sy n="69" d="100"/>
        </p:scale>
        <p:origin x="1114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F64F4B-0E21-4FF9-8CE0-334E4C650571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E8FDD-A70C-4D00-87E2-A9394252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7855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7998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7219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05083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8480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616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041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4585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47912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212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18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43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9262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2882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7611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0374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803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8FDD-A70C-4D00-87E2-A93942523001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0544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B2736-3138-441D-B98E-B41045030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2B5EC0-2632-42E1-AAD5-CFA35A2E7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DE692-5D4C-4A81-9ACF-87BCE151C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90E6F-874C-4B04-836C-3E211EDC3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73361-C942-4B46-B5DB-08F63B7CB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80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C36D-1261-42CD-9523-2182CD1D3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822852-46F4-4C73-9BE8-937956F4D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B1050-0277-448A-9CBA-7DBA18F80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41B31-089A-433E-A7E6-2CE9A951A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F66064-F6B8-4A29-A0C1-2C74C5155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0897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FCA438-FFD9-4B41-AEA0-31ABAFD568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BA1C4F-D712-4D10-9320-D148F5F5F8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1E6BEC-756B-476B-B817-FF04F5BB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4BF70-3C83-47DC-83FD-8B7B10D2E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A1172-722E-4C95-BED3-4E6BE4EB0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2572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349D4-F541-4B7E-A88A-8A6A8BAAD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59FE7-7E77-43F0-922E-8D836B35C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ED0BB-987A-4B43-9750-E29039F80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367F2-1B39-43EE-AEDF-6B2D94114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23100-CD37-4DE9-B6BF-569F7431D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648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FACDA-27E8-4486-B58C-9615AA32A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64837-B4A8-4746-A788-A521EF3DE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0DBB8-1F38-4149-99E3-CF637BD65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CA3AD-4D3E-42EB-953F-F1766BF33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DE060-B31D-4D6A-95E1-2B6E2329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528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69F7B-FE1B-40E3-87CA-17C60C1A6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65C0F-118E-4CEC-9F04-C6F1002564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FDFBE2-FC1C-440E-97F5-93987192BF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8CBE31-1B7B-4221-AC3E-371FF753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29FA5-2D8A-4E25-885A-CB86CA8D0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B3981D-6AB3-4FA0-BF9D-85C11822D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035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C1C61-84EF-4479-B4CC-3B10D771D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1FAF-6D33-491D-93F5-994505DB7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91E1F4-3191-4EAA-8FB3-6E739933A7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ADF582-DFDB-4FA5-876F-A4A372A71B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8B08DF-F9C6-463A-A9AF-1C69BB0E34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0C1745-9B0C-4AC1-B889-012604296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F1B3B7-EC98-4284-9EA4-340EF9F44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E97928-0DC7-45ED-9972-72A66D379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6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538B7-BF23-4827-9549-891EDB45A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F8986A-BD66-42B2-B7B0-C500BCB38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8D4217-30A6-4D98-8F3E-CA91D9D25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4A15F-2B3A-4A41-8082-18633CEC9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57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8267C3-1D2B-4EEE-B83B-BA314FCF5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6A5C71-2482-49D3-A6DF-046986240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BDE0B4-6A45-4514-9E60-E7B24B74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EE2BF-6D1D-4C38-BE92-DBB8EF918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6AA6B-6452-440C-96B7-B44D2A6CD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1F52C-E129-43A9-8252-03B664BE7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305353-F8B7-42AD-9D5A-E465CC645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26CE31-9200-42F7-A2A7-E57230A11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BAA2AD-A6C7-41FF-B117-C677A144C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50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70821-6414-4FC4-A462-554C23660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6C62E8-8B7B-4C9E-9B3B-A4F912443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70E6C-9271-4624-8E81-A92D33980D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C19867-2563-46A5-8FDE-316306FF1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8D5450-397E-419C-9930-BD48BD321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B6447-983C-4AEC-B8DC-1A9CA43DE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69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7621FD-7476-4CFE-9DBC-0C137722D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35F43D-9557-4E2E-B520-411F0804C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214C7-6EF6-4C5B-B654-61087EFBEB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9A4DF-2E12-492E-BDF2-E529D0AC7290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10FC4-A00F-4C0F-9BD7-4FEE20D32E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D0A4E-374B-43AE-92C5-7DF6E0D1A5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5E1E4-7385-4D5A-8611-4D5F1DEA60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7914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18.png"/><Relationship Id="rId4" Type="http://schemas.openxmlformats.org/officeDocument/2006/relationships/image" Target="../media/image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61492F3C-3174-4E30-9FE1-089A8BC1F9F9}"/>
              </a:ext>
            </a:extLst>
          </p:cNvPr>
          <p:cNvSpPr txBox="1"/>
          <p:nvPr/>
        </p:nvSpPr>
        <p:spPr>
          <a:xfrm>
            <a:off x="1359641" y="1125341"/>
            <a:ext cx="10203873" cy="10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4800" dirty="0"/>
              <a:t>Google Firebase</a:t>
            </a: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929F672D-D2E1-4ED4-8C69-FEFEA11D6907}"/>
              </a:ext>
            </a:extLst>
          </p:cNvPr>
          <p:cNvSpPr txBox="1"/>
          <p:nvPr/>
        </p:nvSpPr>
        <p:spPr>
          <a:xfrm>
            <a:off x="1194527" y="2813528"/>
            <a:ext cx="88842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latin typeface="Arial" panose="020B0604020202020204" pitchFamily="34" charset="0"/>
                <a:cs typeface="Arial" panose="020B0604020202020204" pitchFamily="34" charset="0"/>
              </a:rPr>
              <a:t>Creation of Google Firebase real-time database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latin typeface="Arial" panose="020B0604020202020204" pitchFamily="34" charset="0"/>
                <a:cs typeface="Arial" panose="020B0604020202020204" pitchFamily="34" charset="0"/>
              </a:rPr>
              <a:t>Credentials of the database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latin typeface="Arial" panose="020B0604020202020204" pitchFamily="34" charset="0"/>
                <a:cs typeface="Arial" panose="020B0604020202020204" pitchFamily="34" charset="0"/>
              </a:rPr>
              <a:t>Pushing data from Arduino framework to Firebase</a:t>
            </a:r>
          </a:p>
        </p:txBody>
      </p:sp>
    </p:spTree>
    <p:extLst>
      <p:ext uri="{BB962C8B-B14F-4D97-AF65-F5344CB8AC3E}">
        <p14:creationId xmlns:p14="http://schemas.microsoft.com/office/powerpoint/2010/main" val="258246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80"/>
    </mc:Choice>
    <mc:Fallback xmlns="">
      <p:transition spd="slow" advTm="1028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CCD476-4A00-4D8B-87F2-9442EAA68B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503" y="1030566"/>
            <a:ext cx="10118993" cy="569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7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50"/>
    </mc:Choice>
    <mc:Fallback xmlns="">
      <p:transition spd="slow" advTm="1105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A67C0D-CE37-4500-B8C2-5E2813640E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6566" y="1181652"/>
            <a:ext cx="9620650" cy="541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384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90"/>
    </mc:Choice>
    <mc:Fallback xmlns="">
      <p:transition spd="slow" advTm="1349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112634-DFA6-406E-98F9-CF3AAEFDC7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10" y="1036728"/>
            <a:ext cx="9445083" cy="53128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47E5FF-71F0-4099-9BAD-3B837462D207}"/>
              </a:ext>
            </a:extLst>
          </p:cNvPr>
          <p:cNvSpPr txBox="1"/>
          <p:nvPr/>
        </p:nvSpPr>
        <p:spPr>
          <a:xfrm>
            <a:off x="6926580" y="2065020"/>
            <a:ext cx="2476500" cy="175432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Creating your project may take a while</a:t>
            </a:r>
          </a:p>
          <a:p>
            <a:endParaRPr lang="en-IN" dirty="0"/>
          </a:p>
          <a:p>
            <a:r>
              <a:rPr lang="en-IN" dirty="0"/>
              <a:t>Wait till your project is created and you get a prompt</a:t>
            </a:r>
          </a:p>
        </p:txBody>
      </p:sp>
    </p:spTree>
    <p:extLst>
      <p:ext uri="{BB962C8B-B14F-4D97-AF65-F5344CB8AC3E}">
        <p14:creationId xmlns:p14="http://schemas.microsoft.com/office/powerpoint/2010/main" val="417410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56"/>
    </mc:Choice>
    <mc:Fallback xmlns="">
      <p:transition spd="slow" advTm="14856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8A6275-561F-42D2-8244-A4D2450878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366" y="1338146"/>
            <a:ext cx="8753707" cy="492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01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28"/>
    </mc:Choice>
    <mc:Fallback xmlns="">
      <p:transition spd="slow" advTm="9528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AFFDD6-489F-4838-BCDE-5DF9FC79EB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955" y="876403"/>
            <a:ext cx="10404088" cy="5852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5A459A-85DF-4E98-9A2B-1BBB8C68FC17}"/>
              </a:ext>
            </a:extLst>
          </p:cNvPr>
          <p:cNvSpPr txBox="1"/>
          <p:nvPr/>
        </p:nvSpPr>
        <p:spPr>
          <a:xfrm>
            <a:off x="8519160" y="2987040"/>
            <a:ext cx="2209800" cy="12003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Go to the </a:t>
            </a:r>
            <a:r>
              <a:rPr lang="en-IN" b="1" dirty="0"/>
              <a:t>Build</a:t>
            </a:r>
            <a:r>
              <a:rPr lang="en-IN" dirty="0"/>
              <a:t> group in the left pane and select </a:t>
            </a:r>
            <a:r>
              <a:rPr lang="en-IN" b="1" dirty="0" err="1"/>
              <a:t>Realime</a:t>
            </a:r>
            <a:r>
              <a:rPr lang="en-IN" b="1" dirty="0"/>
              <a:t> Database</a:t>
            </a:r>
          </a:p>
        </p:txBody>
      </p:sp>
    </p:spTree>
    <p:extLst>
      <p:ext uri="{BB962C8B-B14F-4D97-AF65-F5344CB8AC3E}">
        <p14:creationId xmlns:p14="http://schemas.microsoft.com/office/powerpoint/2010/main" val="389153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96"/>
    </mc:Choice>
    <mc:Fallback xmlns="">
      <p:transition spd="slow" advTm="18796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910D33-90D3-4685-BD3B-3BE79F052A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9984" y="977235"/>
            <a:ext cx="9984059" cy="56160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8AF3B5-5B27-4F3F-8DEC-81F0E2952796}"/>
              </a:ext>
            </a:extLst>
          </p:cNvPr>
          <p:cNvSpPr txBox="1"/>
          <p:nvPr/>
        </p:nvSpPr>
        <p:spPr>
          <a:xfrm>
            <a:off x="8001000" y="2697480"/>
            <a:ext cx="1805940" cy="92333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>
                    <a:lumMod val="95000"/>
                  </a:schemeClr>
                </a:solidFill>
              </a:rPr>
              <a:t>Click on the </a:t>
            </a:r>
            <a:r>
              <a:rPr lang="en-IN" b="1" dirty="0">
                <a:solidFill>
                  <a:schemeClr val="bg1">
                    <a:lumMod val="95000"/>
                  </a:schemeClr>
                </a:solidFill>
              </a:rPr>
              <a:t>Create Database </a:t>
            </a:r>
            <a:r>
              <a:rPr lang="en-IN" dirty="0">
                <a:solidFill>
                  <a:schemeClr val="bg1">
                    <a:lumMod val="95000"/>
                  </a:schemeClr>
                </a:solidFill>
              </a:rPr>
              <a:t>button</a:t>
            </a:r>
          </a:p>
        </p:txBody>
      </p:sp>
    </p:spTree>
    <p:extLst>
      <p:ext uri="{BB962C8B-B14F-4D97-AF65-F5344CB8AC3E}">
        <p14:creationId xmlns:p14="http://schemas.microsoft.com/office/powerpoint/2010/main" val="1165528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22"/>
    </mc:Choice>
    <mc:Fallback xmlns="">
      <p:transition spd="slow" advTm="17922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3CE1E8-9B29-4329-9201-C2A628458F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5126" y="889853"/>
            <a:ext cx="9523141" cy="535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9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28"/>
    </mc:Choice>
    <mc:Fallback xmlns="">
      <p:transition spd="slow" advTm="16928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9" name="Audio 7">
            <a:hlinkClick r:id="" action="ppaction://media"/>
            <a:extLst>
              <a:ext uri="{FF2B5EF4-FFF2-40B4-BE49-F238E27FC236}">
                <a16:creationId xmlns:a16="http://schemas.microsoft.com/office/drawing/2014/main" id="{ED9C0AAB-3030-4F1C-BD7B-768717F61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4043" y="6105906"/>
            <a:ext cx="487362" cy="4873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2B64E7-8237-4B85-B665-123561D408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4EB3EC38-7B27-44AD-800B-919291F3FFF1}"/>
              </a:ext>
            </a:extLst>
          </p:cNvPr>
          <p:cNvSpPr/>
          <p:nvPr/>
        </p:nvSpPr>
        <p:spPr>
          <a:xfrm>
            <a:off x="1884556" y="3936380"/>
            <a:ext cx="2313334" cy="611671"/>
          </a:xfrm>
          <a:custGeom>
            <a:avLst/>
            <a:gdLst>
              <a:gd name="connsiteX0" fmla="*/ 0 w 2313334"/>
              <a:gd name="connsiteY0" fmla="*/ 78059 h 925552"/>
              <a:gd name="connsiteX1" fmla="*/ 133815 w 2313334"/>
              <a:gd name="connsiteY1" fmla="*/ 89210 h 925552"/>
              <a:gd name="connsiteX2" fmla="*/ 189571 w 2313334"/>
              <a:gd name="connsiteY2" fmla="*/ 100361 h 925552"/>
              <a:gd name="connsiteX3" fmla="*/ 423746 w 2313334"/>
              <a:gd name="connsiteY3" fmla="*/ 78059 h 925552"/>
              <a:gd name="connsiteX4" fmla="*/ 579864 w 2313334"/>
              <a:gd name="connsiteY4" fmla="*/ 66908 h 925552"/>
              <a:gd name="connsiteX5" fmla="*/ 780585 w 2313334"/>
              <a:gd name="connsiteY5" fmla="*/ 22303 h 925552"/>
              <a:gd name="connsiteX6" fmla="*/ 892098 w 2313334"/>
              <a:gd name="connsiteY6" fmla="*/ 0 h 925552"/>
              <a:gd name="connsiteX7" fmla="*/ 1460810 w 2313334"/>
              <a:gd name="connsiteY7" fmla="*/ 22303 h 925552"/>
              <a:gd name="connsiteX8" fmla="*/ 1918010 w 2313334"/>
              <a:gd name="connsiteY8" fmla="*/ 156118 h 925552"/>
              <a:gd name="connsiteX9" fmla="*/ 2062976 w 2313334"/>
              <a:gd name="connsiteY9" fmla="*/ 245327 h 925552"/>
              <a:gd name="connsiteX10" fmla="*/ 2219093 w 2313334"/>
              <a:gd name="connsiteY10" fmla="*/ 334537 h 925552"/>
              <a:gd name="connsiteX11" fmla="*/ 2252546 w 2313334"/>
              <a:gd name="connsiteY11" fmla="*/ 401444 h 925552"/>
              <a:gd name="connsiteX12" fmla="*/ 2308303 w 2313334"/>
              <a:gd name="connsiteY12" fmla="*/ 490654 h 925552"/>
              <a:gd name="connsiteX13" fmla="*/ 2297151 w 2313334"/>
              <a:gd name="connsiteY13" fmla="*/ 713679 h 925552"/>
              <a:gd name="connsiteX14" fmla="*/ 2174488 w 2313334"/>
              <a:gd name="connsiteY14" fmla="*/ 814040 h 925552"/>
              <a:gd name="connsiteX15" fmla="*/ 2040673 w 2313334"/>
              <a:gd name="connsiteY15" fmla="*/ 869796 h 925552"/>
              <a:gd name="connsiteX16" fmla="*/ 1906859 w 2313334"/>
              <a:gd name="connsiteY16" fmla="*/ 880947 h 925552"/>
              <a:gd name="connsiteX17" fmla="*/ 1460810 w 2313334"/>
              <a:gd name="connsiteY17" fmla="*/ 892098 h 925552"/>
              <a:gd name="connsiteX18" fmla="*/ 914400 w 2313334"/>
              <a:gd name="connsiteY18" fmla="*/ 925552 h 925552"/>
              <a:gd name="connsiteX19" fmla="*/ 457200 w 2313334"/>
              <a:gd name="connsiteY19" fmla="*/ 858644 h 925552"/>
              <a:gd name="connsiteX20" fmla="*/ 234176 w 2313334"/>
              <a:gd name="connsiteY20" fmla="*/ 769435 h 925552"/>
              <a:gd name="connsiteX21" fmla="*/ 133815 w 2313334"/>
              <a:gd name="connsiteY21" fmla="*/ 724830 h 925552"/>
              <a:gd name="connsiteX22" fmla="*/ 100361 w 2313334"/>
              <a:gd name="connsiteY22" fmla="*/ 657922 h 925552"/>
              <a:gd name="connsiteX23" fmla="*/ 66907 w 2313334"/>
              <a:gd name="connsiteY23" fmla="*/ 591015 h 925552"/>
              <a:gd name="connsiteX24" fmla="*/ 44605 w 2313334"/>
              <a:gd name="connsiteY24" fmla="*/ 479503 h 925552"/>
              <a:gd name="connsiteX25" fmla="*/ 33454 w 2313334"/>
              <a:gd name="connsiteY25" fmla="*/ 434898 h 925552"/>
              <a:gd name="connsiteX26" fmla="*/ 44605 w 2313334"/>
              <a:gd name="connsiteY26" fmla="*/ 211874 h 925552"/>
              <a:gd name="connsiteX27" fmla="*/ 78059 w 2313334"/>
              <a:gd name="connsiteY27" fmla="*/ 189571 h 925552"/>
              <a:gd name="connsiteX28" fmla="*/ 144966 w 2313334"/>
              <a:gd name="connsiteY28" fmla="*/ 144966 h 925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313334" h="925552">
                <a:moveTo>
                  <a:pt x="0" y="78059"/>
                </a:moveTo>
                <a:cubicBezTo>
                  <a:pt x="44605" y="81776"/>
                  <a:pt x="89362" y="83980"/>
                  <a:pt x="133815" y="89210"/>
                </a:cubicBezTo>
                <a:cubicBezTo>
                  <a:pt x="152639" y="91424"/>
                  <a:pt x="170632" y="101089"/>
                  <a:pt x="189571" y="100361"/>
                </a:cubicBezTo>
                <a:cubicBezTo>
                  <a:pt x="267925" y="97347"/>
                  <a:pt x="345621" y="84755"/>
                  <a:pt x="423746" y="78059"/>
                </a:cubicBezTo>
                <a:cubicBezTo>
                  <a:pt x="475727" y="73604"/>
                  <a:pt x="527825" y="70625"/>
                  <a:pt x="579864" y="66908"/>
                </a:cubicBezTo>
                <a:lnTo>
                  <a:pt x="780585" y="22303"/>
                </a:lnTo>
                <a:cubicBezTo>
                  <a:pt x="817651" y="14360"/>
                  <a:pt x="892098" y="0"/>
                  <a:pt x="892098" y="0"/>
                </a:cubicBezTo>
                <a:cubicBezTo>
                  <a:pt x="1081669" y="7434"/>
                  <a:pt x="1271604" y="8391"/>
                  <a:pt x="1460810" y="22303"/>
                </a:cubicBezTo>
                <a:cubicBezTo>
                  <a:pt x="1592455" y="31983"/>
                  <a:pt x="1815624" y="93112"/>
                  <a:pt x="1918010" y="156118"/>
                </a:cubicBezTo>
                <a:cubicBezTo>
                  <a:pt x="1966332" y="185854"/>
                  <a:pt x="2013966" y="216738"/>
                  <a:pt x="2062976" y="245327"/>
                </a:cubicBezTo>
                <a:cubicBezTo>
                  <a:pt x="2258512" y="359390"/>
                  <a:pt x="2129302" y="274678"/>
                  <a:pt x="2219093" y="334537"/>
                </a:cubicBezTo>
                <a:cubicBezTo>
                  <a:pt x="2230244" y="356839"/>
                  <a:pt x="2240175" y="379795"/>
                  <a:pt x="2252546" y="401444"/>
                </a:cubicBezTo>
                <a:cubicBezTo>
                  <a:pt x="2269944" y="431891"/>
                  <a:pt x="2303344" y="455939"/>
                  <a:pt x="2308303" y="490654"/>
                </a:cubicBezTo>
                <a:cubicBezTo>
                  <a:pt x="2318830" y="564340"/>
                  <a:pt x="2311749" y="640690"/>
                  <a:pt x="2297151" y="713679"/>
                </a:cubicBezTo>
                <a:cubicBezTo>
                  <a:pt x="2287983" y="759518"/>
                  <a:pt x="2205020" y="799577"/>
                  <a:pt x="2174488" y="814040"/>
                </a:cubicBezTo>
                <a:cubicBezTo>
                  <a:pt x="2130818" y="834726"/>
                  <a:pt x="2087552" y="858076"/>
                  <a:pt x="2040673" y="869796"/>
                </a:cubicBezTo>
                <a:cubicBezTo>
                  <a:pt x="1997250" y="880652"/>
                  <a:pt x="1951585" y="879227"/>
                  <a:pt x="1906859" y="880947"/>
                </a:cubicBezTo>
                <a:cubicBezTo>
                  <a:pt x="1758239" y="886663"/>
                  <a:pt x="1609493" y="888381"/>
                  <a:pt x="1460810" y="892098"/>
                </a:cubicBezTo>
                <a:lnTo>
                  <a:pt x="914400" y="925552"/>
                </a:lnTo>
                <a:cubicBezTo>
                  <a:pt x="661062" y="898408"/>
                  <a:pt x="652894" y="910142"/>
                  <a:pt x="457200" y="858644"/>
                </a:cubicBezTo>
                <a:cubicBezTo>
                  <a:pt x="394574" y="842164"/>
                  <a:pt x="272235" y="788465"/>
                  <a:pt x="234176" y="769435"/>
                </a:cubicBezTo>
                <a:cubicBezTo>
                  <a:pt x="156755" y="730724"/>
                  <a:pt x="190924" y="743866"/>
                  <a:pt x="133815" y="724830"/>
                </a:cubicBezTo>
                <a:cubicBezTo>
                  <a:pt x="91275" y="682290"/>
                  <a:pt x="127764" y="726429"/>
                  <a:pt x="100361" y="657922"/>
                </a:cubicBezTo>
                <a:cubicBezTo>
                  <a:pt x="91100" y="634771"/>
                  <a:pt x="78058" y="613317"/>
                  <a:pt x="66907" y="591015"/>
                </a:cubicBezTo>
                <a:cubicBezTo>
                  <a:pt x="41006" y="487409"/>
                  <a:pt x="71946" y="616211"/>
                  <a:pt x="44605" y="479503"/>
                </a:cubicBezTo>
                <a:cubicBezTo>
                  <a:pt x="41599" y="464475"/>
                  <a:pt x="37171" y="449766"/>
                  <a:pt x="33454" y="434898"/>
                </a:cubicBezTo>
                <a:cubicBezTo>
                  <a:pt x="37171" y="360557"/>
                  <a:pt x="31290" y="285108"/>
                  <a:pt x="44605" y="211874"/>
                </a:cubicBezTo>
                <a:cubicBezTo>
                  <a:pt x="47002" y="198688"/>
                  <a:pt x="67153" y="197361"/>
                  <a:pt x="78059" y="189571"/>
                </a:cubicBezTo>
                <a:cubicBezTo>
                  <a:pt x="137855" y="146860"/>
                  <a:pt x="102221" y="166340"/>
                  <a:pt x="144966" y="144966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C96C23-544D-4F92-AE4E-5EE8AEDA3B90}"/>
              </a:ext>
            </a:extLst>
          </p:cNvPr>
          <p:cNvSpPr txBox="1"/>
          <p:nvPr/>
        </p:nvSpPr>
        <p:spPr>
          <a:xfrm>
            <a:off x="3523785" y="5168906"/>
            <a:ext cx="2486722" cy="12003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Start the database in </a:t>
            </a:r>
            <a:r>
              <a:rPr lang="en-IN" b="1" dirty="0"/>
              <a:t>Test Mode.</a:t>
            </a:r>
          </a:p>
          <a:p>
            <a:r>
              <a:rPr lang="en-IN" dirty="0"/>
              <a:t>Default option will be in Locked mode</a:t>
            </a:r>
          </a:p>
        </p:txBody>
      </p:sp>
    </p:spTree>
    <p:extLst>
      <p:ext uri="{BB962C8B-B14F-4D97-AF65-F5344CB8AC3E}">
        <p14:creationId xmlns:p14="http://schemas.microsoft.com/office/powerpoint/2010/main" val="4126500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38"/>
    </mc:Choice>
    <mc:Fallback xmlns="">
      <p:transition spd="slow" advTm="19738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2126AA-016B-44CC-93F5-8BACFA9918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015" y="1092232"/>
            <a:ext cx="9779620" cy="550103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67272EE-8C9C-429D-AA4F-BDE55CF743C2}"/>
              </a:ext>
            </a:extLst>
          </p:cNvPr>
          <p:cNvSpPr/>
          <p:nvPr/>
        </p:nvSpPr>
        <p:spPr>
          <a:xfrm>
            <a:off x="3808071" y="4004841"/>
            <a:ext cx="2048719" cy="144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67C8E6-07E0-4FC4-B63E-827B9DA0444D}"/>
              </a:ext>
            </a:extLst>
          </p:cNvPr>
          <p:cNvSpPr/>
          <p:nvPr/>
        </p:nvSpPr>
        <p:spPr>
          <a:xfrm>
            <a:off x="3159889" y="4537276"/>
            <a:ext cx="2048719" cy="144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D01A62A-0924-426F-B765-C804F65A918D}"/>
              </a:ext>
            </a:extLst>
          </p:cNvPr>
          <p:cNvSpPr/>
          <p:nvPr/>
        </p:nvSpPr>
        <p:spPr>
          <a:xfrm>
            <a:off x="3178098" y="3635298"/>
            <a:ext cx="3178097" cy="802887"/>
          </a:xfrm>
          <a:custGeom>
            <a:avLst/>
            <a:gdLst>
              <a:gd name="connsiteX0" fmla="*/ 111512 w 3178097"/>
              <a:gd name="connsiteY0" fmla="*/ 167268 h 802887"/>
              <a:gd name="connsiteX1" fmla="*/ 903248 w 3178097"/>
              <a:gd name="connsiteY1" fmla="*/ 89209 h 802887"/>
              <a:gd name="connsiteX2" fmla="*/ 1115122 w 3178097"/>
              <a:gd name="connsiteY2" fmla="*/ 33453 h 802887"/>
              <a:gd name="connsiteX3" fmla="*/ 1349297 w 3178097"/>
              <a:gd name="connsiteY3" fmla="*/ 0 h 802887"/>
              <a:gd name="connsiteX4" fmla="*/ 2520175 w 3178097"/>
              <a:gd name="connsiteY4" fmla="*/ 44604 h 802887"/>
              <a:gd name="connsiteX5" fmla="*/ 2698595 w 3178097"/>
              <a:gd name="connsiteY5" fmla="*/ 78058 h 802887"/>
              <a:gd name="connsiteX6" fmla="*/ 2765502 w 3178097"/>
              <a:gd name="connsiteY6" fmla="*/ 122663 h 802887"/>
              <a:gd name="connsiteX7" fmla="*/ 2810107 w 3178097"/>
              <a:gd name="connsiteY7" fmla="*/ 167268 h 802887"/>
              <a:gd name="connsiteX8" fmla="*/ 2921619 w 3178097"/>
              <a:gd name="connsiteY8" fmla="*/ 200722 h 802887"/>
              <a:gd name="connsiteX9" fmla="*/ 3077736 w 3178097"/>
              <a:gd name="connsiteY9" fmla="*/ 223024 h 802887"/>
              <a:gd name="connsiteX10" fmla="*/ 3122341 w 3178097"/>
              <a:gd name="connsiteY10" fmla="*/ 245326 h 802887"/>
              <a:gd name="connsiteX11" fmla="*/ 3166946 w 3178097"/>
              <a:gd name="connsiteY11" fmla="*/ 256478 h 802887"/>
              <a:gd name="connsiteX12" fmla="*/ 3178097 w 3178097"/>
              <a:gd name="connsiteY12" fmla="*/ 301082 h 802887"/>
              <a:gd name="connsiteX13" fmla="*/ 3166946 w 3178097"/>
              <a:gd name="connsiteY13" fmla="*/ 401443 h 802887"/>
              <a:gd name="connsiteX14" fmla="*/ 3133492 w 3178097"/>
              <a:gd name="connsiteY14" fmla="*/ 446048 h 802887"/>
              <a:gd name="connsiteX15" fmla="*/ 3088887 w 3178097"/>
              <a:gd name="connsiteY15" fmla="*/ 501804 h 802887"/>
              <a:gd name="connsiteX16" fmla="*/ 3055434 w 3178097"/>
              <a:gd name="connsiteY16" fmla="*/ 579863 h 802887"/>
              <a:gd name="connsiteX17" fmla="*/ 3021980 w 3178097"/>
              <a:gd name="connsiteY17" fmla="*/ 613317 h 802887"/>
              <a:gd name="connsiteX18" fmla="*/ 2910468 w 3178097"/>
              <a:gd name="connsiteY18" fmla="*/ 669073 h 802887"/>
              <a:gd name="connsiteX19" fmla="*/ 2085278 w 3178097"/>
              <a:gd name="connsiteY19" fmla="*/ 691375 h 802887"/>
              <a:gd name="connsiteX20" fmla="*/ 1839951 w 3178097"/>
              <a:gd name="connsiteY20" fmla="*/ 713678 h 802887"/>
              <a:gd name="connsiteX21" fmla="*/ 1806497 w 3178097"/>
              <a:gd name="connsiteY21" fmla="*/ 724829 h 802887"/>
              <a:gd name="connsiteX22" fmla="*/ 1728439 w 3178097"/>
              <a:gd name="connsiteY22" fmla="*/ 747131 h 802887"/>
              <a:gd name="connsiteX23" fmla="*/ 1661531 w 3178097"/>
              <a:gd name="connsiteY23" fmla="*/ 758282 h 802887"/>
              <a:gd name="connsiteX24" fmla="*/ 1594624 w 3178097"/>
              <a:gd name="connsiteY24" fmla="*/ 780585 h 802887"/>
              <a:gd name="connsiteX25" fmla="*/ 1538868 w 3178097"/>
              <a:gd name="connsiteY25" fmla="*/ 802887 h 802887"/>
              <a:gd name="connsiteX26" fmla="*/ 1193180 w 3178097"/>
              <a:gd name="connsiteY26" fmla="*/ 769434 h 802887"/>
              <a:gd name="connsiteX27" fmla="*/ 936702 w 3178097"/>
              <a:gd name="connsiteY27" fmla="*/ 747131 h 802887"/>
              <a:gd name="connsiteX28" fmla="*/ 791736 w 3178097"/>
              <a:gd name="connsiteY28" fmla="*/ 735980 h 802887"/>
              <a:gd name="connsiteX29" fmla="*/ 535258 w 3178097"/>
              <a:gd name="connsiteY29" fmla="*/ 713678 h 802887"/>
              <a:gd name="connsiteX30" fmla="*/ 144965 w 3178097"/>
              <a:gd name="connsiteY30" fmla="*/ 702526 h 802887"/>
              <a:gd name="connsiteX31" fmla="*/ 44604 w 3178097"/>
              <a:gd name="connsiteY31" fmla="*/ 613317 h 802887"/>
              <a:gd name="connsiteX32" fmla="*/ 33453 w 3178097"/>
              <a:gd name="connsiteY32" fmla="*/ 557561 h 802887"/>
              <a:gd name="connsiteX33" fmla="*/ 11151 w 3178097"/>
              <a:gd name="connsiteY33" fmla="*/ 535258 h 802887"/>
              <a:gd name="connsiteX34" fmla="*/ 0 w 3178097"/>
              <a:gd name="connsiteY34" fmla="*/ 479502 h 802887"/>
              <a:gd name="connsiteX35" fmla="*/ 22302 w 3178097"/>
              <a:gd name="connsiteY35" fmla="*/ 345687 h 802887"/>
              <a:gd name="connsiteX36" fmla="*/ 44604 w 3178097"/>
              <a:gd name="connsiteY36" fmla="*/ 289931 h 802887"/>
              <a:gd name="connsiteX37" fmla="*/ 100361 w 3178097"/>
              <a:gd name="connsiteY37" fmla="*/ 267629 h 802887"/>
              <a:gd name="connsiteX38" fmla="*/ 133814 w 3178097"/>
              <a:gd name="connsiteY38" fmla="*/ 245326 h 802887"/>
              <a:gd name="connsiteX39" fmla="*/ 245326 w 3178097"/>
              <a:gd name="connsiteY39" fmla="*/ 200722 h 802887"/>
              <a:gd name="connsiteX40" fmla="*/ 356839 w 3178097"/>
              <a:gd name="connsiteY40" fmla="*/ 156117 h 802887"/>
              <a:gd name="connsiteX41" fmla="*/ 434897 w 3178097"/>
              <a:gd name="connsiteY41" fmla="*/ 144965 h 802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178097" h="802887">
                <a:moveTo>
                  <a:pt x="111512" y="167268"/>
                </a:moveTo>
                <a:cubicBezTo>
                  <a:pt x="441958" y="147240"/>
                  <a:pt x="566049" y="148367"/>
                  <a:pt x="903248" y="89209"/>
                </a:cubicBezTo>
                <a:cubicBezTo>
                  <a:pt x="975179" y="76590"/>
                  <a:pt x="1043511" y="47775"/>
                  <a:pt x="1115122" y="33453"/>
                </a:cubicBezTo>
                <a:cubicBezTo>
                  <a:pt x="1192442" y="17989"/>
                  <a:pt x="1271239" y="11151"/>
                  <a:pt x="1349297" y="0"/>
                </a:cubicBezTo>
                <a:cubicBezTo>
                  <a:pt x="1882879" y="7309"/>
                  <a:pt x="2069206" y="-11767"/>
                  <a:pt x="2520175" y="44604"/>
                </a:cubicBezTo>
                <a:cubicBezTo>
                  <a:pt x="2580217" y="52109"/>
                  <a:pt x="2639122" y="66907"/>
                  <a:pt x="2698595" y="78058"/>
                </a:cubicBezTo>
                <a:cubicBezTo>
                  <a:pt x="2720897" y="92926"/>
                  <a:pt x="2744572" y="105919"/>
                  <a:pt x="2765502" y="122663"/>
                </a:cubicBezTo>
                <a:cubicBezTo>
                  <a:pt x="2781921" y="135798"/>
                  <a:pt x="2793285" y="154652"/>
                  <a:pt x="2810107" y="167268"/>
                </a:cubicBezTo>
                <a:cubicBezTo>
                  <a:pt x="2846220" y="194353"/>
                  <a:pt x="2877372" y="194085"/>
                  <a:pt x="2921619" y="200722"/>
                </a:cubicBezTo>
                <a:lnTo>
                  <a:pt x="3077736" y="223024"/>
                </a:lnTo>
                <a:cubicBezTo>
                  <a:pt x="3092604" y="230458"/>
                  <a:pt x="3106776" y="239489"/>
                  <a:pt x="3122341" y="245326"/>
                </a:cubicBezTo>
                <a:cubicBezTo>
                  <a:pt x="3136691" y="250707"/>
                  <a:pt x="3156109" y="245641"/>
                  <a:pt x="3166946" y="256478"/>
                </a:cubicBezTo>
                <a:cubicBezTo>
                  <a:pt x="3177783" y="267315"/>
                  <a:pt x="3174380" y="286214"/>
                  <a:pt x="3178097" y="301082"/>
                </a:cubicBezTo>
                <a:cubicBezTo>
                  <a:pt x="3174380" y="334536"/>
                  <a:pt x="3176845" y="369272"/>
                  <a:pt x="3166946" y="401443"/>
                </a:cubicBezTo>
                <a:cubicBezTo>
                  <a:pt x="3161480" y="419207"/>
                  <a:pt x="3144295" y="430924"/>
                  <a:pt x="3133492" y="446048"/>
                </a:cubicBezTo>
                <a:cubicBezTo>
                  <a:pt x="3098323" y="495284"/>
                  <a:pt x="3126186" y="464507"/>
                  <a:pt x="3088887" y="501804"/>
                </a:cubicBezTo>
                <a:cubicBezTo>
                  <a:pt x="3079787" y="529104"/>
                  <a:pt x="3072658" y="555749"/>
                  <a:pt x="3055434" y="579863"/>
                </a:cubicBezTo>
                <a:cubicBezTo>
                  <a:pt x="3046268" y="592696"/>
                  <a:pt x="3034428" y="603635"/>
                  <a:pt x="3021980" y="613317"/>
                </a:cubicBezTo>
                <a:cubicBezTo>
                  <a:pt x="2989626" y="638481"/>
                  <a:pt x="2954029" y="667398"/>
                  <a:pt x="2910468" y="669073"/>
                </a:cubicBezTo>
                <a:cubicBezTo>
                  <a:pt x="2635508" y="679648"/>
                  <a:pt x="2360341" y="683941"/>
                  <a:pt x="2085278" y="691375"/>
                </a:cubicBezTo>
                <a:cubicBezTo>
                  <a:pt x="2039124" y="694925"/>
                  <a:pt x="1896546" y="704245"/>
                  <a:pt x="1839951" y="713678"/>
                </a:cubicBezTo>
                <a:cubicBezTo>
                  <a:pt x="1828356" y="715610"/>
                  <a:pt x="1817756" y="721451"/>
                  <a:pt x="1806497" y="724829"/>
                </a:cubicBezTo>
                <a:cubicBezTo>
                  <a:pt x="1780578" y="732605"/>
                  <a:pt x="1754807" y="741046"/>
                  <a:pt x="1728439" y="747131"/>
                </a:cubicBezTo>
                <a:cubicBezTo>
                  <a:pt x="1706408" y="752215"/>
                  <a:pt x="1683834" y="754565"/>
                  <a:pt x="1661531" y="758282"/>
                </a:cubicBezTo>
                <a:cubicBezTo>
                  <a:pt x="1639229" y="765716"/>
                  <a:pt x="1616717" y="772551"/>
                  <a:pt x="1594624" y="780585"/>
                </a:cubicBezTo>
                <a:cubicBezTo>
                  <a:pt x="1575812" y="787426"/>
                  <a:pt x="1558885" y="802887"/>
                  <a:pt x="1538868" y="802887"/>
                </a:cubicBezTo>
                <a:cubicBezTo>
                  <a:pt x="1488168" y="802887"/>
                  <a:pt x="1281630" y="779262"/>
                  <a:pt x="1193180" y="769434"/>
                </a:cubicBezTo>
                <a:cubicBezTo>
                  <a:pt x="1077374" y="740481"/>
                  <a:pt x="1175835" y="762077"/>
                  <a:pt x="936702" y="747131"/>
                </a:cubicBezTo>
                <a:cubicBezTo>
                  <a:pt x="888332" y="744108"/>
                  <a:pt x="840033" y="740005"/>
                  <a:pt x="791736" y="735980"/>
                </a:cubicBezTo>
                <a:cubicBezTo>
                  <a:pt x="706217" y="728854"/>
                  <a:pt x="621038" y="716129"/>
                  <a:pt x="535258" y="713678"/>
                </a:cubicBezTo>
                <a:lnTo>
                  <a:pt x="144965" y="702526"/>
                </a:lnTo>
                <a:cubicBezTo>
                  <a:pt x="62594" y="647613"/>
                  <a:pt x="94140" y="679365"/>
                  <a:pt x="44604" y="613317"/>
                </a:cubicBezTo>
                <a:cubicBezTo>
                  <a:pt x="40887" y="594732"/>
                  <a:pt x="40919" y="574982"/>
                  <a:pt x="33453" y="557561"/>
                </a:cubicBezTo>
                <a:cubicBezTo>
                  <a:pt x="29312" y="547898"/>
                  <a:pt x="15292" y="544921"/>
                  <a:pt x="11151" y="535258"/>
                </a:cubicBezTo>
                <a:cubicBezTo>
                  <a:pt x="3685" y="517837"/>
                  <a:pt x="3717" y="498087"/>
                  <a:pt x="0" y="479502"/>
                </a:cubicBezTo>
                <a:cubicBezTo>
                  <a:pt x="7434" y="434897"/>
                  <a:pt x="11945" y="389705"/>
                  <a:pt x="22302" y="345687"/>
                </a:cubicBezTo>
                <a:cubicBezTo>
                  <a:pt x="26887" y="326202"/>
                  <a:pt x="30450" y="304085"/>
                  <a:pt x="44604" y="289931"/>
                </a:cubicBezTo>
                <a:cubicBezTo>
                  <a:pt x="58758" y="275777"/>
                  <a:pt x="82457" y="276581"/>
                  <a:pt x="100361" y="267629"/>
                </a:cubicBezTo>
                <a:cubicBezTo>
                  <a:pt x="112348" y="261635"/>
                  <a:pt x="121827" y="251320"/>
                  <a:pt x="133814" y="245326"/>
                </a:cubicBezTo>
                <a:cubicBezTo>
                  <a:pt x="327487" y="148489"/>
                  <a:pt x="141498" y="245220"/>
                  <a:pt x="245326" y="200722"/>
                </a:cubicBezTo>
                <a:cubicBezTo>
                  <a:pt x="304350" y="175426"/>
                  <a:pt x="283506" y="173040"/>
                  <a:pt x="356839" y="156117"/>
                </a:cubicBezTo>
                <a:cubicBezTo>
                  <a:pt x="382449" y="150207"/>
                  <a:pt x="408878" y="148682"/>
                  <a:pt x="434897" y="144965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9E12C6-1FF2-43EA-A4DC-D6F1BB017F85}"/>
              </a:ext>
            </a:extLst>
          </p:cNvPr>
          <p:cNvSpPr txBox="1"/>
          <p:nvPr/>
        </p:nvSpPr>
        <p:spPr>
          <a:xfrm>
            <a:off x="6813395" y="3735659"/>
            <a:ext cx="3305598" cy="64633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b="1" dirty="0"/>
              <a:t>T</a:t>
            </a:r>
            <a:r>
              <a:rPr lang="en-IN" dirty="0"/>
              <a:t>he host name/URL of your database</a:t>
            </a:r>
          </a:p>
        </p:txBody>
      </p:sp>
    </p:spTree>
    <p:extLst>
      <p:ext uri="{BB962C8B-B14F-4D97-AF65-F5344CB8AC3E}">
        <p14:creationId xmlns:p14="http://schemas.microsoft.com/office/powerpoint/2010/main" val="164824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74"/>
    </mc:Choice>
    <mc:Fallback xmlns="">
      <p:transition spd="slow" advTm="19474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9" name="Audio 7">
            <a:hlinkClick r:id="" action="ppaction://media"/>
            <a:extLst>
              <a:ext uri="{FF2B5EF4-FFF2-40B4-BE49-F238E27FC236}">
                <a16:creationId xmlns:a16="http://schemas.microsoft.com/office/drawing/2014/main" id="{ED9C0AAB-3030-4F1C-BD7B-768717F61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4043" y="6105906"/>
            <a:ext cx="487362" cy="4873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57176C-1AFE-4DDB-BDF7-B39E4A0F0F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248" y="1055434"/>
            <a:ext cx="9433932" cy="530658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D0E2000-0030-4B01-9A05-3C98BC4A5422}"/>
              </a:ext>
            </a:extLst>
          </p:cNvPr>
          <p:cNvSpPr/>
          <p:nvPr/>
        </p:nvSpPr>
        <p:spPr>
          <a:xfrm>
            <a:off x="4053840" y="3909060"/>
            <a:ext cx="1417320" cy="106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3A579B-6BDF-44C3-867D-144AB19B2996}"/>
              </a:ext>
            </a:extLst>
          </p:cNvPr>
          <p:cNvSpPr/>
          <p:nvPr/>
        </p:nvSpPr>
        <p:spPr>
          <a:xfrm>
            <a:off x="3390900" y="4404360"/>
            <a:ext cx="17145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551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49"/>
    </mc:Choice>
    <mc:Fallback xmlns="">
      <p:transition spd="slow" advTm="1204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61492F3C-3174-4E30-9FE1-089A8BC1F9F9}"/>
              </a:ext>
            </a:extLst>
          </p:cNvPr>
          <p:cNvSpPr txBox="1"/>
          <p:nvPr/>
        </p:nvSpPr>
        <p:spPr>
          <a:xfrm>
            <a:off x="1359641" y="1125341"/>
            <a:ext cx="10203873" cy="10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4800" dirty="0"/>
              <a:t>Google Firebase</a:t>
            </a: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929F672D-D2E1-4ED4-8C69-FEFEA11D6907}"/>
              </a:ext>
            </a:extLst>
          </p:cNvPr>
          <p:cNvSpPr txBox="1"/>
          <p:nvPr/>
        </p:nvSpPr>
        <p:spPr>
          <a:xfrm>
            <a:off x="840339" y="2291142"/>
            <a:ext cx="10807385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Google Firebase Real Time Database is a cloud hosted database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Log in can be done using your Gmail id 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The Real Time Database is a NoSQL database and has only key-value pairs 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All of the clients share one instance of the database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Firebase Real Time Database credentials –</a:t>
            </a: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Host name</a:t>
            </a: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Database secret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045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24"/>
    </mc:Choice>
    <mc:Fallback xmlns="">
      <p:transition spd="slow" advTm="28124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067544-5947-4440-BA05-6B957C7A9A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0706" y="1030566"/>
            <a:ext cx="9783337" cy="55031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B9B922-1E70-4069-AAA7-0BD8FF78E714}"/>
              </a:ext>
            </a:extLst>
          </p:cNvPr>
          <p:cNvSpPr txBox="1"/>
          <p:nvPr/>
        </p:nvSpPr>
        <p:spPr>
          <a:xfrm>
            <a:off x="4130040" y="2598739"/>
            <a:ext cx="5699760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Click on Project Overview/Project Settings/Service Accounts/Database Secrets</a:t>
            </a:r>
          </a:p>
        </p:txBody>
      </p:sp>
    </p:spTree>
    <p:extLst>
      <p:ext uri="{BB962C8B-B14F-4D97-AF65-F5344CB8AC3E}">
        <p14:creationId xmlns:p14="http://schemas.microsoft.com/office/powerpoint/2010/main" val="144828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82"/>
    </mc:Choice>
    <mc:Fallback xmlns="">
      <p:transition spd="slow" advTm="14882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9" name="Audio 7">
            <a:hlinkClick r:id="" action="ppaction://media"/>
            <a:extLst>
              <a:ext uri="{FF2B5EF4-FFF2-40B4-BE49-F238E27FC236}">
                <a16:creationId xmlns:a16="http://schemas.microsoft.com/office/drawing/2014/main" id="{ED9C0AAB-3030-4F1C-BD7B-768717F61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4043" y="6105906"/>
            <a:ext cx="487362" cy="4873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867B2E-B993-4938-8CEC-F43375DA7A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5126" y="1030566"/>
            <a:ext cx="10180609" cy="572659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4461AA4-8665-4A39-97F3-58CE4FFBDF3C}"/>
              </a:ext>
            </a:extLst>
          </p:cNvPr>
          <p:cNvSpPr/>
          <p:nvPr/>
        </p:nvSpPr>
        <p:spPr>
          <a:xfrm>
            <a:off x="5585460" y="5250180"/>
            <a:ext cx="1531620" cy="167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51853A-500D-445B-BEF3-664ACA67F06E}"/>
              </a:ext>
            </a:extLst>
          </p:cNvPr>
          <p:cNvSpPr/>
          <p:nvPr/>
        </p:nvSpPr>
        <p:spPr>
          <a:xfrm>
            <a:off x="7330440" y="5250180"/>
            <a:ext cx="2590800" cy="167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67F9DC-7E92-485B-A74E-4BFC6D151C05}"/>
              </a:ext>
            </a:extLst>
          </p:cNvPr>
          <p:cNvSpPr txBox="1"/>
          <p:nvPr/>
        </p:nvSpPr>
        <p:spPr>
          <a:xfrm>
            <a:off x="4983480" y="5722620"/>
            <a:ext cx="4549140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Copy database secret onto Clipboard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AB1F655-0EAF-4027-8C32-0EA01E7C4A89}"/>
              </a:ext>
            </a:extLst>
          </p:cNvPr>
          <p:cNvSpPr/>
          <p:nvPr/>
        </p:nvSpPr>
        <p:spPr>
          <a:xfrm>
            <a:off x="7092176" y="4783844"/>
            <a:ext cx="3066585" cy="849386"/>
          </a:xfrm>
          <a:custGeom>
            <a:avLst/>
            <a:gdLst>
              <a:gd name="connsiteX0" fmla="*/ 55756 w 3066585"/>
              <a:gd name="connsiteY0" fmla="*/ 22332 h 849386"/>
              <a:gd name="connsiteX1" fmla="*/ 546409 w 3066585"/>
              <a:gd name="connsiteY1" fmla="*/ 11180 h 849386"/>
              <a:gd name="connsiteX2" fmla="*/ 791736 w 3066585"/>
              <a:gd name="connsiteY2" fmla="*/ 29 h 849386"/>
              <a:gd name="connsiteX3" fmla="*/ 2029522 w 3066585"/>
              <a:gd name="connsiteY3" fmla="*/ 22332 h 849386"/>
              <a:gd name="connsiteX4" fmla="*/ 2464419 w 3066585"/>
              <a:gd name="connsiteY4" fmla="*/ 100390 h 849386"/>
              <a:gd name="connsiteX5" fmla="*/ 2542478 w 3066585"/>
              <a:gd name="connsiteY5" fmla="*/ 133844 h 849386"/>
              <a:gd name="connsiteX6" fmla="*/ 2620536 w 3066585"/>
              <a:gd name="connsiteY6" fmla="*/ 144995 h 849386"/>
              <a:gd name="connsiteX7" fmla="*/ 2665141 w 3066585"/>
              <a:gd name="connsiteY7" fmla="*/ 156146 h 849386"/>
              <a:gd name="connsiteX8" fmla="*/ 2698595 w 3066585"/>
              <a:gd name="connsiteY8" fmla="*/ 167297 h 849386"/>
              <a:gd name="connsiteX9" fmla="*/ 2798956 w 3066585"/>
              <a:gd name="connsiteY9" fmla="*/ 178449 h 849386"/>
              <a:gd name="connsiteX10" fmla="*/ 2888165 w 3066585"/>
              <a:gd name="connsiteY10" fmla="*/ 211902 h 849386"/>
              <a:gd name="connsiteX11" fmla="*/ 2943922 w 3066585"/>
              <a:gd name="connsiteY11" fmla="*/ 234205 h 849386"/>
              <a:gd name="connsiteX12" fmla="*/ 2977375 w 3066585"/>
              <a:gd name="connsiteY12" fmla="*/ 245356 h 849386"/>
              <a:gd name="connsiteX13" fmla="*/ 3010829 w 3066585"/>
              <a:gd name="connsiteY13" fmla="*/ 379171 h 849386"/>
              <a:gd name="connsiteX14" fmla="*/ 3033131 w 3066585"/>
              <a:gd name="connsiteY14" fmla="*/ 423776 h 849386"/>
              <a:gd name="connsiteX15" fmla="*/ 3044283 w 3066585"/>
              <a:gd name="connsiteY15" fmla="*/ 468380 h 849386"/>
              <a:gd name="connsiteX16" fmla="*/ 3066585 w 3066585"/>
              <a:gd name="connsiteY16" fmla="*/ 535288 h 849386"/>
              <a:gd name="connsiteX17" fmla="*/ 3055434 w 3066585"/>
              <a:gd name="connsiteY17" fmla="*/ 702556 h 849386"/>
              <a:gd name="connsiteX18" fmla="*/ 3033131 w 3066585"/>
              <a:gd name="connsiteY18" fmla="*/ 758312 h 849386"/>
              <a:gd name="connsiteX19" fmla="*/ 2865863 w 3066585"/>
              <a:gd name="connsiteY19" fmla="*/ 736010 h 849386"/>
              <a:gd name="connsiteX20" fmla="*/ 2754351 w 3066585"/>
              <a:gd name="connsiteY20" fmla="*/ 724858 h 849386"/>
              <a:gd name="connsiteX21" fmla="*/ 2665141 w 3066585"/>
              <a:gd name="connsiteY21" fmla="*/ 713707 h 849386"/>
              <a:gd name="connsiteX22" fmla="*/ 2319453 w 3066585"/>
              <a:gd name="connsiteY22" fmla="*/ 724858 h 849386"/>
              <a:gd name="connsiteX23" fmla="*/ 2207941 w 3066585"/>
              <a:gd name="connsiteY23" fmla="*/ 747161 h 849386"/>
              <a:gd name="connsiteX24" fmla="*/ 2062975 w 3066585"/>
              <a:gd name="connsiteY24" fmla="*/ 780615 h 849386"/>
              <a:gd name="connsiteX25" fmla="*/ 2029522 w 3066585"/>
              <a:gd name="connsiteY25" fmla="*/ 791766 h 849386"/>
              <a:gd name="connsiteX26" fmla="*/ 1683834 w 3066585"/>
              <a:gd name="connsiteY26" fmla="*/ 802917 h 849386"/>
              <a:gd name="connsiteX27" fmla="*/ 535258 w 3066585"/>
              <a:gd name="connsiteY27" fmla="*/ 814068 h 849386"/>
              <a:gd name="connsiteX28" fmla="*/ 133814 w 3066585"/>
              <a:gd name="connsiteY28" fmla="*/ 802917 h 849386"/>
              <a:gd name="connsiteX29" fmla="*/ 66907 w 3066585"/>
              <a:gd name="connsiteY29" fmla="*/ 702556 h 849386"/>
              <a:gd name="connsiteX30" fmla="*/ 0 w 3066585"/>
              <a:gd name="connsiteY30" fmla="*/ 591044 h 849386"/>
              <a:gd name="connsiteX31" fmla="*/ 33453 w 3066585"/>
              <a:gd name="connsiteY31" fmla="*/ 379171 h 849386"/>
              <a:gd name="connsiteX32" fmla="*/ 66907 w 3066585"/>
              <a:gd name="connsiteY32" fmla="*/ 334566 h 849386"/>
              <a:gd name="connsiteX33" fmla="*/ 100361 w 3066585"/>
              <a:gd name="connsiteY33" fmla="*/ 211902 h 849386"/>
              <a:gd name="connsiteX34" fmla="*/ 111512 w 3066585"/>
              <a:gd name="connsiteY34" fmla="*/ 156146 h 849386"/>
              <a:gd name="connsiteX35" fmla="*/ 133814 w 3066585"/>
              <a:gd name="connsiteY35" fmla="*/ 89239 h 849386"/>
              <a:gd name="connsiteX36" fmla="*/ 234175 w 3066585"/>
              <a:gd name="connsiteY36" fmla="*/ 33483 h 849386"/>
              <a:gd name="connsiteX37" fmla="*/ 256478 w 3066585"/>
              <a:gd name="connsiteY37" fmla="*/ 22332 h 849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066585" h="849386">
                <a:moveTo>
                  <a:pt x="55756" y="22332"/>
                </a:moveTo>
                <a:lnTo>
                  <a:pt x="546409" y="11180"/>
                </a:lnTo>
                <a:cubicBezTo>
                  <a:pt x="628232" y="8700"/>
                  <a:pt x="709878" y="-587"/>
                  <a:pt x="791736" y="29"/>
                </a:cubicBezTo>
                <a:cubicBezTo>
                  <a:pt x="1204387" y="3132"/>
                  <a:pt x="1616927" y="14898"/>
                  <a:pt x="2029522" y="22332"/>
                </a:cubicBezTo>
                <a:cubicBezTo>
                  <a:pt x="2144615" y="36718"/>
                  <a:pt x="2368535" y="59297"/>
                  <a:pt x="2464419" y="100390"/>
                </a:cubicBezTo>
                <a:cubicBezTo>
                  <a:pt x="2490439" y="111541"/>
                  <a:pt x="2515259" y="126067"/>
                  <a:pt x="2542478" y="133844"/>
                </a:cubicBezTo>
                <a:cubicBezTo>
                  <a:pt x="2567750" y="141065"/>
                  <a:pt x="2594676" y="140293"/>
                  <a:pt x="2620536" y="144995"/>
                </a:cubicBezTo>
                <a:cubicBezTo>
                  <a:pt x="2635615" y="147737"/>
                  <a:pt x="2650405" y="151936"/>
                  <a:pt x="2665141" y="156146"/>
                </a:cubicBezTo>
                <a:cubicBezTo>
                  <a:pt x="2676443" y="159375"/>
                  <a:pt x="2687000" y="165365"/>
                  <a:pt x="2698595" y="167297"/>
                </a:cubicBezTo>
                <a:cubicBezTo>
                  <a:pt x="2731797" y="172831"/>
                  <a:pt x="2765502" y="174732"/>
                  <a:pt x="2798956" y="178449"/>
                </a:cubicBezTo>
                <a:cubicBezTo>
                  <a:pt x="2861466" y="220123"/>
                  <a:pt x="2800476" y="185595"/>
                  <a:pt x="2888165" y="211902"/>
                </a:cubicBezTo>
                <a:cubicBezTo>
                  <a:pt x="2907338" y="217654"/>
                  <a:pt x="2925179" y="227176"/>
                  <a:pt x="2943922" y="234205"/>
                </a:cubicBezTo>
                <a:cubicBezTo>
                  <a:pt x="2954928" y="238332"/>
                  <a:pt x="2966224" y="241639"/>
                  <a:pt x="2977375" y="245356"/>
                </a:cubicBezTo>
                <a:cubicBezTo>
                  <a:pt x="3027738" y="346080"/>
                  <a:pt x="2971192" y="220618"/>
                  <a:pt x="3010829" y="379171"/>
                </a:cubicBezTo>
                <a:cubicBezTo>
                  <a:pt x="3014861" y="395298"/>
                  <a:pt x="3027294" y="408211"/>
                  <a:pt x="3033131" y="423776"/>
                </a:cubicBezTo>
                <a:cubicBezTo>
                  <a:pt x="3038512" y="438126"/>
                  <a:pt x="3039879" y="453701"/>
                  <a:pt x="3044283" y="468380"/>
                </a:cubicBezTo>
                <a:cubicBezTo>
                  <a:pt x="3051038" y="490898"/>
                  <a:pt x="3066585" y="535288"/>
                  <a:pt x="3066585" y="535288"/>
                </a:cubicBezTo>
                <a:cubicBezTo>
                  <a:pt x="3062868" y="591044"/>
                  <a:pt x="3063723" y="647294"/>
                  <a:pt x="3055434" y="702556"/>
                </a:cubicBezTo>
                <a:cubicBezTo>
                  <a:pt x="3052465" y="722352"/>
                  <a:pt x="3052843" y="754833"/>
                  <a:pt x="3033131" y="758312"/>
                </a:cubicBezTo>
                <a:cubicBezTo>
                  <a:pt x="2977738" y="768087"/>
                  <a:pt x="2921712" y="742712"/>
                  <a:pt x="2865863" y="736010"/>
                </a:cubicBezTo>
                <a:cubicBezTo>
                  <a:pt x="2828773" y="731559"/>
                  <a:pt x="2791479" y="728983"/>
                  <a:pt x="2754351" y="724858"/>
                </a:cubicBezTo>
                <a:cubicBezTo>
                  <a:pt x="2724566" y="721548"/>
                  <a:pt x="2694878" y="717424"/>
                  <a:pt x="2665141" y="713707"/>
                </a:cubicBezTo>
                <a:cubicBezTo>
                  <a:pt x="2549912" y="717424"/>
                  <a:pt x="2434574" y="718635"/>
                  <a:pt x="2319453" y="724858"/>
                </a:cubicBezTo>
                <a:cubicBezTo>
                  <a:pt x="2276148" y="727199"/>
                  <a:pt x="2248235" y="738207"/>
                  <a:pt x="2207941" y="747161"/>
                </a:cubicBezTo>
                <a:cubicBezTo>
                  <a:pt x="2114310" y="767967"/>
                  <a:pt x="2183216" y="747822"/>
                  <a:pt x="2062975" y="780615"/>
                </a:cubicBezTo>
                <a:cubicBezTo>
                  <a:pt x="2051635" y="783708"/>
                  <a:pt x="2041256" y="791076"/>
                  <a:pt x="2029522" y="791766"/>
                </a:cubicBezTo>
                <a:cubicBezTo>
                  <a:pt x="1914432" y="798536"/>
                  <a:pt x="1799110" y="801196"/>
                  <a:pt x="1683834" y="802917"/>
                </a:cubicBezTo>
                <a:lnTo>
                  <a:pt x="535258" y="814068"/>
                </a:lnTo>
                <a:cubicBezTo>
                  <a:pt x="313704" y="869457"/>
                  <a:pt x="446796" y="855081"/>
                  <a:pt x="133814" y="802917"/>
                </a:cubicBezTo>
                <a:cubicBezTo>
                  <a:pt x="50462" y="691779"/>
                  <a:pt x="152950" y="831619"/>
                  <a:pt x="66907" y="702556"/>
                </a:cubicBezTo>
                <a:cubicBezTo>
                  <a:pt x="2356" y="605730"/>
                  <a:pt x="63413" y="717873"/>
                  <a:pt x="0" y="591044"/>
                </a:cubicBezTo>
                <a:cubicBezTo>
                  <a:pt x="6344" y="502224"/>
                  <a:pt x="-5833" y="449886"/>
                  <a:pt x="33453" y="379171"/>
                </a:cubicBezTo>
                <a:cubicBezTo>
                  <a:pt x="42479" y="362924"/>
                  <a:pt x="55756" y="349434"/>
                  <a:pt x="66907" y="334566"/>
                </a:cubicBezTo>
                <a:cubicBezTo>
                  <a:pt x="85339" y="279270"/>
                  <a:pt x="81497" y="293645"/>
                  <a:pt x="100361" y="211902"/>
                </a:cubicBezTo>
                <a:cubicBezTo>
                  <a:pt x="104623" y="193434"/>
                  <a:pt x="106525" y="174432"/>
                  <a:pt x="111512" y="156146"/>
                </a:cubicBezTo>
                <a:cubicBezTo>
                  <a:pt x="117697" y="133466"/>
                  <a:pt x="119128" y="107596"/>
                  <a:pt x="133814" y="89239"/>
                </a:cubicBezTo>
                <a:cubicBezTo>
                  <a:pt x="168403" y="46002"/>
                  <a:pt x="193754" y="49651"/>
                  <a:pt x="234175" y="33483"/>
                </a:cubicBezTo>
                <a:cubicBezTo>
                  <a:pt x="241892" y="30396"/>
                  <a:pt x="249044" y="26049"/>
                  <a:pt x="256478" y="22332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903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67"/>
    </mc:Choice>
    <mc:Fallback xmlns="">
      <p:transition spd="slow" advTm="14667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11391" y="44082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sp>
        <p:nvSpPr>
          <p:cNvPr id="11" name="TextBox 1">
            <a:extLst>
              <a:ext uri="{FF2B5EF4-FFF2-40B4-BE49-F238E27FC236}">
                <a16:creationId xmlns:a16="http://schemas.microsoft.com/office/drawing/2014/main" id="{C5CD6DA0-33B5-4638-87B9-A62EC9F654B3}"/>
              </a:ext>
            </a:extLst>
          </p:cNvPr>
          <p:cNvSpPr txBox="1"/>
          <p:nvPr/>
        </p:nvSpPr>
        <p:spPr>
          <a:xfrm>
            <a:off x="1359641" y="1125341"/>
            <a:ext cx="10203873" cy="10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4800" dirty="0"/>
              <a:t>Google Firebase access using Arduino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0AEFED-9E3E-4A6F-94FE-450AE2844126}"/>
              </a:ext>
            </a:extLst>
          </p:cNvPr>
          <p:cNvSpPr txBox="1"/>
          <p:nvPr/>
        </p:nvSpPr>
        <p:spPr>
          <a:xfrm>
            <a:off x="1527858" y="2567226"/>
            <a:ext cx="960698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#include &lt; FirebaseESP32.h&gt;//Arduino Firebase library for ESP32</a:t>
            </a:r>
          </a:p>
          <a:p>
            <a:endParaRPr lang="en-IN" sz="3200" dirty="0"/>
          </a:p>
          <a:p>
            <a:r>
              <a:rPr lang="en-IN" sz="3200" dirty="0"/>
              <a:t>#define FIREBASE_HOST “xxxxxxxxxxxxx.firebaseio.com”</a:t>
            </a:r>
          </a:p>
          <a:p>
            <a:r>
              <a:rPr lang="en-IN" sz="3200" dirty="0"/>
              <a:t>#define FIREBASE_AUTH “</a:t>
            </a:r>
            <a:r>
              <a:rPr lang="en-IN" sz="3200" dirty="0" err="1"/>
              <a:t>xxxxxxxxxxxxxxxxxxxxxxxxxxx</a:t>
            </a:r>
            <a:r>
              <a:rPr lang="en-IN" sz="3200" dirty="0"/>
              <a:t>”</a:t>
            </a:r>
          </a:p>
          <a:p>
            <a:endParaRPr lang="en-IN" sz="3200" dirty="0"/>
          </a:p>
          <a:p>
            <a:r>
              <a:rPr lang="en-IN" sz="3200" dirty="0" err="1"/>
              <a:t>FirebaseData</a:t>
            </a:r>
            <a:r>
              <a:rPr lang="en-IN" sz="3200" dirty="0"/>
              <a:t> </a:t>
            </a:r>
            <a:r>
              <a:rPr lang="en-IN" sz="3200" dirty="0" err="1"/>
              <a:t>fbd</a:t>
            </a:r>
            <a:r>
              <a:rPr lang="en-IN" sz="3200" dirty="0"/>
              <a:t>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475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34"/>
    </mc:Choice>
    <mc:Fallback xmlns="">
      <p:transition spd="slow" advTm="15134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4565264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9" name="Audio 7">
            <a:hlinkClick r:id="" action="ppaction://media"/>
            <a:extLst>
              <a:ext uri="{FF2B5EF4-FFF2-40B4-BE49-F238E27FC236}">
                <a16:creationId xmlns:a16="http://schemas.microsoft.com/office/drawing/2014/main" id="{ED9C0AAB-3030-4F1C-BD7B-768717F61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4043" y="6105906"/>
            <a:ext cx="487362" cy="487362"/>
          </a:xfrm>
          <a:prstGeom prst="rect">
            <a:avLst/>
          </a:prstGeom>
        </p:spPr>
      </p:pic>
      <p:sp>
        <p:nvSpPr>
          <p:cNvPr id="11" name="TextBox 1">
            <a:extLst>
              <a:ext uri="{FF2B5EF4-FFF2-40B4-BE49-F238E27FC236}">
                <a16:creationId xmlns:a16="http://schemas.microsoft.com/office/drawing/2014/main" id="{C5CD6DA0-33B5-4638-87B9-A62EC9F654B3}"/>
              </a:ext>
            </a:extLst>
          </p:cNvPr>
          <p:cNvSpPr txBox="1"/>
          <p:nvPr/>
        </p:nvSpPr>
        <p:spPr>
          <a:xfrm>
            <a:off x="1359641" y="1125341"/>
            <a:ext cx="10203873" cy="10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4800" dirty="0"/>
              <a:t>Google Firebase access using Arduino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0AEFED-9E3E-4A6F-94FE-450AE2844126}"/>
              </a:ext>
            </a:extLst>
          </p:cNvPr>
          <p:cNvSpPr txBox="1"/>
          <p:nvPr/>
        </p:nvSpPr>
        <p:spPr>
          <a:xfrm>
            <a:off x="1527858" y="2567226"/>
            <a:ext cx="960698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err="1"/>
              <a:t>Firebase.</a:t>
            </a:r>
            <a:r>
              <a:rPr lang="en-IN" sz="2800" b="1" dirty="0" err="1"/>
              <a:t>begin</a:t>
            </a:r>
            <a:r>
              <a:rPr lang="en-IN" sz="2800" dirty="0"/>
              <a:t>(FIREBASE_HOST,FIREBASE_AUTH);</a:t>
            </a:r>
          </a:p>
          <a:p>
            <a:endParaRPr lang="en-IN" sz="2800" dirty="0"/>
          </a:p>
          <a:p>
            <a:r>
              <a:rPr lang="en-IN" sz="2800" dirty="0" err="1"/>
              <a:t>Firebase.</a:t>
            </a:r>
            <a:r>
              <a:rPr lang="en-IN" sz="2800" b="1" dirty="0" err="1"/>
              <a:t>setFloat</a:t>
            </a:r>
            <a:r>
              <a:rPr lang="en-IN" sz="2800" dirty="0"/>
              <a:t>(</a:t>
            </a:r>
            <a:r>
              <a:rPr lang="en-IN" sz="2800" dirty="0" err="1"/>
              <a:t>fbd</a:t>
            </a:r>
            <a:r>
              <a:rPr lang="en-IN" sz="2800" dirty="0"/>
              <a:t>,”IOTLAB/</a:t>
            </a:r>
            <a:r>
              <a:rPr lang="en-IN" sz="2800" dirty="0" err="1"/>
              <a:t>My_App</a:t>
            </a:r>
            <a:r>
              <a:rPr lang="en-IN" sz="2800" dirty="0"/>
              <a:t>/</a:t>
            </a:r>
            <a:r>
              <a:rPr lang="en-IN" sz="2800" dirty="0" err="1"/>
              <a:t>Sensor_Value”,value</a:t>
            </a:r>
            <a:r>
              <a:rPr lang="en-IN" sz="2800" dirty="0"/>
              <a:t>);</a:t>
            </a:r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  <a:p>
            <a:r>
              <a:rPr lang="en-IN" sz="2800" dirty="0" err="1"/>
              <a:t>Firebase.</a:t>
            </a:r>
            <a:r>
              <a:rPr lang="en-IN" sz="2800" b="1" dirty="0" err="1"/>
              <a:t>getString</a:t>
            </a:r>
            <a:r>
              <a:rPr lang="en-IN" sz="2800" dirty="0"/>
              <a:t>(</a:t>
            </a:r>
            <a:r>
              <a:rPr lang="en-IN" sz="2800" dirty="0" err="1"/>
              <a:t>fbd</a:t>
            </a:r>
            <a:r>
              <a:rPr lang="en-IN" sz="2800" dirty="0"/>
              <a:t>,”IOTLAB/</a:t>
            </a:r>
            <a:r>
              <a:rPr lang="en-IN" sz="2800" dirty="0" err="1"/>
              <a:t>My_App</a:t>
            </a:r>
            <a:r>
              <a:rPr lang="en-IN" sz="2800" dirty="0"/>
              <a:t>/Motor_</a:t>
            </a:r>
            <a:r>
              <a:rPr lang="en-IN" sz="2800" dirty="0" err="1"/>
              <a:t>Cmd</a:t>
            </a:r>
            <a:r>
              <a:rPr lang="en-IN" sz="2800" dirty="0"/>
              <a:t>”,</a:t>
            </a:r>
            <a:r>
              <a:rPr lang="en-IN" sz="2800" dirty="0" err="1"/>
              <a:t>myString</a:t>
            </a:r>
            <a:r>
              <a:rPr lang="en-IN" sz="2800" dirty="0"/>
              <a:t>);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7CA203-A446-4DE0-80AE-8D10FCD7A0D0}"/>
              </a:ext>
            </a:extLst>
          </p:cNvPr>
          <p:cNvSpPr/>
          <p:nvPr/>
        </p:nvSpPr>
        <p:spPr>
          <a:xfrm>
            <a:off x="4861367" y="3429000"/>
            <a:ext cx="4560425" cy="48324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E632CB83-A044-4D44-848D-8484ACEB8578}"/>
              </a:ext>
            </a:extLst>
          </p:cNvPr>
          <p:cNvSpPr/>
          <p:nvPr/>
        </p:nvSpPr>
        <p:spPr>
          <a:xfrm>
            <a:off x="8611565" y="1925924"/>
            <a:ext cx="1354238" cy="1106089"/>
          </a:xfrm>
          <a:prstGeom prst="wedgeEllipseCallout">
            <a:avLst>
              <a:gd name="adj1" fmla="val -37927"/>
              <a:gd name="adj2" fmla="val 865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Key</a:t>
            </a:r>
          </a:p>
        </p:txBody>
      </p:sp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520DC8FA-B9C2-4E58-9EF5-D3CC67EABFB8}"/>
              </a:ext>
            </a:extLst>
          </p:cNvPr>
          <p:cNvSpPr/>
          <p:nvPr/>
        </p:nvSpPr>
        <p:spPr>
          <a:xfrm>
            <a:off x="10049805" y="2014181"/>
            <a:ext cx="1354238" cy="1106089"/>
          </a:xfrm>
          <a:prstGeom prst="wedgeEllipseCallout">
            <a:avLst>
              <a:gd name="adj1" fmla="val -37927"/>
              <a:gd name="adj2" fmla="val 865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Value</a:t>
            </a:r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A43C5FF4-282F-48CC-907F-435D443C3413}"/>
              </a:ext>
            </a:extLst>
          </p:cNvPr>
          <p:cNvSpPr/>
          <p:nvPr/>
        </p:nvSpPr>
        <p:spPr>
          <a:xfrm rot="21196989">
            <a:off x="504067" y="3954353"/>
            <a:ext cx="2047580" cy="1384995"/>
          </a:xfrm>
          <a:prstGeom prst="wedgeEllipseCallout">
            <a:avLst>
              <a:gd name="adj1" fmla="val 97300"/>
              <a:gd name="adj2" fmla="val -396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Pushing data</a:t>
            </a:r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682E25BC-0941-4FF2-A0FB-2932795E4AC5}"/>
              </a:ext>
            </a:extLst>
          </p:cNvPr>
          <p:cNvSpPr/>
          <p:nvPr/>
        </p:nvSpPr>
        <p:spPr>
          <a:xfrm>
            <a:off x="3503842" y="3963380"/>
            <a:ext cx="2047580" cy="1384995"/>
          </a:xfrm>
          <a:prstGeom prst="wedgeEllipseCallout">
            <a:avLst>
              <a:gd name="adj1" fmla="val -62111"/>
              <a:gd name="adj2" fmla="val 764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Pulling  data</a:t>
            </a:r>
          </a:p>
        </p:txBody>
      </p:sp>
    </p:spTree>
    <p:extLst>
      <p:ext uri="{BB962C8B-B14F-4D97-AF65-F5344CB8AC3E}">
        <p14:creationId xmlns:p14="http://schemas.microsoft.com/office/powerpoint/2010/main" val="1826776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43"/>
    </mc:Choice>
    <mc:Fallback xmlns="">
      <p:transition spd="slow" advTm="2234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61492F3C-3174-4E30-9FE1-089A8BC1F9F9}"/>
              </a:ext>
            </a:extLst>
          </p:cNvPr>
          <p:cNvSpPr txBox="1"/>
          <p:nvPr/>
        </p:nvSpPr>
        <p:spPr>
          <a:xfrm>
            <a:off x="1692150" y="474669"/>
            <a:ext cx="10203873" cy="1085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4800" dirty="0"/>
              <a:t>Google Firebase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14D7F2-AFF9-4A80-A99B-07FD905E49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7151" y="1668246"/>
            <a:ext cx="7047571" cy="20774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166F61-2F9D-4184-9C98-4A290920E5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8936" y="3910188"/>
            <a:ext cx="9331036" cy="268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06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29"/>
    </mc:Choice>
    <mc:Fallback xmlns="">
      <p:transition spd="slow" advTm="2822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49473F-4265-4C0E-BA57-5FDC7ED01C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227" y="1095622"/>
            <a:ext cx="9095546" cy="51162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E731FA-D100-4512-B148-36E9F5C2ECE5}"/>
              </a:ext>
            </a:extLst>
          </p:cNvPr>
          <p:cNvSpPr txBox="1"/>
          <p:nvPr/>
        </p:nvSpPr>
        <p:spPr>
          <a:xfrm>
            <a:off x="9341453" y="3509863"/>
            <a:ext cx="23062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Type in Google Firebase in Google and select Firebase</a:t>
            </a:r>
          </a:p>
        </p:txBody>
      </p:sp>
    </p:spTree>
    <p:extLst>
      <p:ext uri="{BB962C8B-B14F-4D97-AF65-F5344CB8AC3E}">
        <p14:creationId xmlns:p14="http://schemas.microsoft.com/office/powerpoint/2010/main" val="407897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08"/>
    </mc:Choice>
    <mc:Fallback xmlns="">
      <p:transition spd="slow" advTm="920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F95788-2B66-4101-A350-747147281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121" y="1173775"/>
            <a:ext cx="9634654" cy="541949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4462F9-1880-4E9C-8EFC-D9C77BD1E028}"/>
              </a:ext>
            </a:extLst>
          </p:cNvPr>
          <p:cNvSpPr txBox="1"/>
          <p:nvPr/>
        </p:nvSpPr>
        <p:spPr>
          <a:xfrm>
            <a:off x="7548831" y="3022931"/>
            <a:ext cx="2514600" cy="12003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Get Started screen opens up</a:t>
            </a:r>
          </a:p>
          <a:p>
            <a:r>
              <a:rPr lang="en-IN" dirty="0"/>
              <a:t>Click on Get Started button</a:t>
            </a:r>
          </a:p>
        </p:txBody>
      </p:sp>
    </p:spTree>
    <p:extLst>
      <p:ext uri="{BB962C8B-B14F-4D97-AF65-F5344CB8AC3E}">
        <p14:creationId xmlns:p14="http://schemas.microsoft.com/office/powerpoint/2010/main" val="760440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48"/>
    </mc:Choice>
    <mc:Fallback xmlns="">
      <p:transition spd="slow" advTm="1504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128569" y="2761870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238391-65F3-4FCF-824E-98860418C6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395" y="1304692"/>
            <a:ext cx="9225644" cy="51894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0FCDF0-876D-44A0-A64A-26AFB2B46863}"/>
              </a:ext>
            </a:extLst>
          </p:cNvPr>
          <p:cNvSpPr txBox="1"/>
          <p:nvPr/>
        </p:nvSpPr>
        <p:spPr>
          <a:xfrm>
            <a:off x="4170556" y="3668751"/>
            <a:ext cx="1260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00496C-8030-412B-82C3-84A3EED35A6B}"/>
              </a:ext>
            </a:extLst>
          </p:cNvPr>
          <p:cNvSpPr/>
          <p:nvPr/>
        </p:nvSpPr>
        <p:spPr>
          <a:xfrm>
            <a:off x="4170556" y="3724680"/>
            <a:ext cx="1260088" cy="1659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B7DD7E-BC9C-4CF3-B9D1-6B731F8D2E09}"/>
              </a:ext>
            </a:extLst>
          </p:cNvPr>
          <p:cNvSpPr/>
          <p:nvPr/>
        </p:nvSpPr>
        <p:spPr>
          <a:xfrm>
            <a:off x="4170556" y="4201297"/>
            <a:ext cx="1393515" cy="180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F668C9-4343-4A90-8315-C0928DA64910}"/>
              </a:ext>
            </a:extLst>
          </p:cNvPr>
          <p:cNvSpPr/>
          <p:nvPr/>
        </p:nvSpPr>
        <p:spPr>
          <a:xfrm>
            <a:off x="4170556" y="4655479"/>
            <a:ext cx="1428820" cy="180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227C33-B55E-42B7-BEB0-179776D76407}"/>
              </a:ext>
            </a:extLst>
          </p:cNvPr>
          <p:cNvSpPr/>
          <p:nvPr/>
        </p:nvSpPr>
        <p:spPr>
          <a:xfrm>
            <a:off x="4170556" y="5136880"/>
            <a:ext cx="1185215" cy="180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09912E-A0F0-4CE5-AEF4-CCD40FF0CAE0}"/>
              </a:ext>
            </a:extLst>
          </p:cNvPr>
          <p:cNvSpPr txBox="1"/>
          <p:nvPr/>
        </p:nvSpPr>
        <p:spPr>
          <a:xfrm>
            <a:off x="7589520" y="2316480"/>
            <a:ext cx="1844040" cy="64633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Log in using your Gmail account</a:t>
            </a:r>
          </a:p>
        </p:txBody>
      </p:sp>
    </p:spTree>
    <p:extLst>
      <p:ext uri="{BB962C8B-B14F-4D97-AF65-F5344CB8AC3E}">
        <p14:creationId xmlns:p14="http://schemas.microsoft.com/office/powerpoint/2010/main" val="104763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5"/>
    </mc:Choice>
    <mc:Fallback xmlns="">
      <p:transition spd="slow" advTm="878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7CFEBC-14D9-4AFE-874C-EEEAE04056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112" y="1148685"/>
            <a:ext cx="9679259" cy="54445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9921B0B-FEE4-4AB5-88B8-FC1F0D74F98F}"/>
              </a:ext>
            </a:extLst>
          </p:cNvPr>
          <p:cNvSpPr txBox="1"/>
          <p:nvPr/>
        </p:nvSpPr>
        <p:spPr>
          <a:xfrm>
            <a:off x="4503420" y="2065020"/>
            <a:ext cx="3718560" cy="64633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Welcome screen of Firebase</a:t>
            </a:r>
          </a:p>
          <a:p>
            <a:r>
              <a:rPr lang="en-IN" dirty="0"/>
              <a:t>Click on the </a:t>
            </a:r>
            <a:r>
              <a:rPr lang="en-IN" b="1" dirty="0"/>
              <a:t>Create Project </a:t>
            </a:r>
            <a:r>
              <a:rPr lang="en-IN" dirty="0"/>
              <a:t>button</a:t>
            </a:r>
          </a:p>
        </p:txBody>
      </p:sp>
    </p:spTree>
    <p:extLst>
      <p:ext uri="{BB962C8B-B14F-4D97-AF65-F5344CB8AC3E}">
        <p14:creationId xmlns:p14="http://schemas.microsoft.com/office/powerpoint/2010/main" val="398327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01"/>
    </mc:Choice>
    <mc:Fallback xmlns="">
      <p:transition spd="slow" advTm="1720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2F5EC5-A6C3-4569-B74F-1CEFA6B60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07" y="1075171"/>
            <a:ext cx="9924585" cy="558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8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49"/>
    </mc:Choice>
    <mc:Fallback xmlns="">
      <p:transition spd="slow" advTm="1184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D56A549-44D3-4DA6-99C5-6450A1614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2" y="264732"/>
            <a:ext cx="1772529" cy="61167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F62516E-F097-4CB2-8C4D-09CB05078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650" y="264732"/>
            <a:ext cx="2332489" cy="765834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58BB6151-FD01-4654-877E-56DBA39A6229}"/>
              </a:ext>
            </a:extLst>
          </p:cNvPr>
          <p:cNvSpPr txBox="1"/>
          <p:nvPr/>
        </p:nvSpPr>
        <p:spPr>
          <a:xfrm>
            <a:off x="2073007" y="2769909"/>
            <a:ext cx="933103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endParaRPr lang="en-IN" sz="2800" dirty="0"/>
          </a:p>
          <a:p>
            <a:pPr lvl="2">
              <a:lnSpc>
                <a:spcPct val="150000"/>
              </a:lnSpc>
            </a:pP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C2C53B-FD9E-43D1-9FDB-6B22068163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595" y="1534125"/>
            <a:ext cx="8608742" cy="48424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3B0A14-0FA6-474B-9147-445079F3140E}"/>
              </a:ext>
            </a:extLst>
          </p:cNvPr>
          <p:cNvSpPr txBox="1"/>
          <p:nvPr/>
        </p:nvSpPr>
        <p:spPr>
          <a:xfrm>
            <a:off x="5875020" y="2667000"/>
            <a:ext cx="2072640" cy="92333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Type in your project name and accept the Firebase terms</a:t>
            </a:r>
          </a:p>
        </p:txBody>
      </p:sp>
    </p:spTree>
    <p:extLst>
      <p:ext uri="{BB962C8B-B14F-4D97-AF65-F5344CB8AC3E}">
        <p14:creationId xmlns:p14="http://schemas.microsoft.com/office/powerpoint/2010/main" val="174595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49"/>
    </mc:Choice>
    <mc:Fallback xmlns="">
      <p:transition spd="slow" advTm="14249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314</Words>
  <Application>Microsoft Office PowerPoint</Application>
  <PresentationFormat>Widescreen</PresentationFormat>
  <Paragraphs>71</Paragraphs>
  <Slides>23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preet</dc:creator>
  <cp:lastModifiedBy> </cp:lastModifiedBy>
  <cp:revision>8</cp:revision>
  <dcterms:created xsi:type="dcterms:W3CDTF">2021-09-06T05:52:11Z</dcterms:created>
  <dcterms:modified xsi:type="dcterms:W3CDTF">2021-11-23T14:37:04Z</dcterms:modified>
</cp:coreProperties>
</file>

<file path=docProps/thumbnail.jpeg>
</file>